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61" r:id="rId3"/>
    <p:sldId id="301" r:id="rId4"/>
    <p:sldId id="269" r:id="rId5"/>
    <p:sldId id="308" r:id="rId6"/>
    <p:sldId id="266" r:id="rId7"/>
    <p:sldId id="275" r:id="rId8"/>
    <p:sldId id="277" r:id="rId9"/>
    <p:sldId id="281" r:id="rId10"/>
    <p:sldId id="283" r:id="rId11"/>
    <p:sldId id="285" r:id="rId12"/>
    <p:sldId id="287" r:id="rId13"/>
    <p:sldId id="288" r:id="rId14"/>
    <p:sldId id="293" r:id="rId15"/>
    <p:sldId id="304" r:id="rId16"/>
    <p:sldId id="306" r:id="rId17"/>
    <p:sldId id="297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53"/>
    <p:restoredTop sz="90923"/>
  </p:normalViewPr>
  <p:slideViewPr>
    <p:cSldViewPr>
      <p:cViewPr varScale="1">
        <p:scale>
          <a:sx n="105" d="100"/>
          <a:sy n="105" d="100"/>
        </p:scale>
        <p:origin x="85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C752DB-BFBB-4659-BDDD-14AE98132A22}" type="datetimeFigureOut">
              <a:rPr lang="en-US" smtClean="0"/>
              <a:pPr/>
              <a:t>10/30/20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58102-C98C-44B7-ABF3-8D2784913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7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58102-C98C-44B7-ABF3-8D2784913CF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33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58102-C98C-44B7-ABF3-8D2784913CF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58102-C98C-44B7-ABF3-8D2784913CF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541C3-07D8-49CF-B302-EAED998CE0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BB3137-1DB9-42C0-8DDB-5D22524698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80CBC-62E4-43D7-979B-79CA0A5169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C6A68ED-4221-466B-8CC1-B114E60A78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3ACD12-5FF4-4CE1-B8FC-83A42A9983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EC6C0-ED9C-4E82-B6D2-2EE4816FBF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9E201-93BC-4EB2-A4E9-037FC8947D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2AED2D-338F-4786-86F0-0E55FA2B13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B67EF8-6582-458C-99D1-4E7C1F1B2C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5A601-FAA6-4A60-9C94-CDE0C7331D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CA3F8-105C-49D6-85D4-C12450A456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244728-B249-4794-A8D6-15571195A2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B5FD99D-B75C-4701-ADB5-8CAB3D45DE2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image" Target="../media/image23.png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1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24.png"/><Relationship Id="rId9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1.png"/><Relationship Id="rId5" Type="http://schemas.openxmlformats.org/officeDocument/2006/relationships/image" Target="../media/image29.e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vcucRLrzu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14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13.emf"/><Relationship Id="rId4" Type="http://schemas.openxmlformats.org/officeDocument/2006/relationships/image" Target="../media/image15.png"/><Relationship Id="rId9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txBody>
          <a:bodyPr/>
          <a:lstStyle/>
          <a:p>
            <a:r>
              <a:rPr lang="en-US" b="1" dirty="0">
                <a:solidFill>
                  <a:srgbClr val="009999"/>
                </a:solidFill>
                <a:latin typeface="Arial" charset="0"/>
                <a:cs typeface="Arial" charset="0"/>
              </a:rPr>
              <a:t>Chapter 11</a:t>
            </a:r>
            <a:br>
              <a:rPr lang="en-US" b="1" dirty="0">
                <a:solidFill>
                  <a:srgbClr val="009999"/>
                </a:solidFill>
                <a:latin typeface="Arial" charset="0"/>
                <a:cs typeface="Arial" charset="0"/>
              </a:rPr>
            </a:br>
            <a:r>
              <a:rPr lang="en-US" b="1" dirty="0">
                <a:solidFill>
                  <a:srgbClr val="009999"/>
                </a:solidFill>
                <a:latin typeface="Arial" charset="0"/>
                <a:cs typeface="Arial" charset="0"/>
              </a:rPr>
              <a:t>Fluid Statics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1600200"/>
            <a:ext cx="861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Fluids are materials that can flow: gases and liquids.</a:t>
            </a:r>
          </a:p>
          <a:p>
            <a:pPr>
              <a:spcBef>
                <a:spcPct val="50000"/>
              </a:spcBef>
            </a:pPr>
            <a:r>
              <a:rPr lang="en-US" dirty="0"/>
              <a:t>Air is the most common gas, and moves from place to place as wind.</a:t>
            </a:r>
          </a:p>
          <a:p>
            <a:pPr>
              <a:spcBef>
                <a:spcPct val="50000"/>
              </a:spcBef>
            </a:pPr>
            <a:r>
              <a:rPr lang="en-US" dirty="0"/>
              <a:t>Water is the most familiar liquid. </a:t>
            </a:r>
          </a:p>
          <a:p>
            <a:endParaRPr lang="en-US" dirty="0"/>
          </a:p>
          <a:p>
            <a:r>
              <a:rPr lang="en-US" dirty="0"/>
              <a:t>Topics:</a:t>
            </a:r>
          </a:p>
          <a:p>
            <a:r>
              <a:rPr lang="en-US" dirty="0"/>
              <a:t>	Density</a:t>
            </a:r>
          </a:p>
          <a:p>
            <a:r>
              <a:rPr lang="en-US" dirty="0"/>
              <a:t>	Pressure</a:t>
            </a:r>
          </a:p>
          <a:p>
            <a:r>
              <a:rPr lang="en-US" dirty="0"/>
              <a:t>	Pressure Gauges</a:t>
            </a:r>
          </a:p>
          <a:p>
            <a:r>
              <a:rPr lang="en-US" dirty="0"/>
              <a:t>	Pascal’s principle</a:t>
            </a:r>
          </a:p>
          <a:p>
            <a:r>
              <a:rPr lang="en-US" dirty="0"/>
              <a:t>	Archimedes’ principle</a:t>
            </a:r>
          </a:p>
          <a:p>
            <a:r>
              <a:rPr lang="en-US" dirty="0"/>
              <a:t>	</a:t>
            </a:r>
          </a:p>
        </p:txBody>
      </p:sp>
      <p:pic>
        <p:nvPicPr>
          <p:cNvPr id="5" name="Picture 2" descr="p05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3429000"/>
            <a:ext cx="3657600" cy="2188564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5257800" y="5715000"/>
            <a:ext cx="3886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Tornado, air is moving very rapidly, moving air has a lower pressure, hence destructive…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solidFill>
                  <a:srgbClr val="009999"/>
                </a:solidFill>
                <a:latin typeface="Arial" charset="0"/>
              </a:rPr>
              <a:t>Mercury Barometer</a:t>
            </a:r>
          </a:p>
        </p:txBody>
      </p:sp>
      <p:pic>
        <p:nvPicPr>
          <p:cNvPr id="13315" name="Picture 3" descr="fig11_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752600"/>
            <a:ext cx="2868613" cy="4572000"/>
          </a:xfrm>
          <a:prstGeom prst="rect">
            <a:avLst/>
          </a:prstGeom>
          <a:noFill/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04800" y="2735263"/>
            <a:ext cx="4876800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At sea level,</a:t>
            </a:r>
          </a:p>
          <a:p>
            <a:pPr>
              <a:spcBef>
                <a:spcPct val="50000"/>
              </a:spcBef>
            </a:pPr>
            <a:r>
              <a:rPr lang="en-US" dirty="0"/>
              <a:t>Height of mercury = h = 76 cm. </a:t>
            </a:r>
          </a:p>
          <a:p>
            <a:pPr>
              <a:spcBef>
                <a:spcPct val="50000"/>
              </a:spcBef>
            </a:pPr>
            <a:r>
              <a:rPr lang="en-US" dirty="0"/>
              <a:t>Atmospheric pressure = 76 cm of Hg.</a:t>
            </a:r>
          </a:p>
          <a:p>
            <a:pPr>
              <a:spcBef>
                <a:spcPct val="50000"/>
              </a:spcBef>
            </a:pPr>
            <a:r>
              <a:rPr lang="en-US" dirty="0"/>
              <a:t>(76 cm = 760 mm = 29.9 inch) 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090863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304800" y="5262563"/>
          <a:ext cx="55626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5" r:id="rId4" imgW="2959100" imgH="393700" progId="Equation.3">
                  <p:embed/>
                </p:oleObj>
              </mc:Choice>
              <mc:Fallback>
                <p:oleObj r:id="rId4" imgW="2959100" imgH="3937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262563"/>
                        <a:ext cx="5562600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774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solidFill>
                  <a:srgbClr val="009999"/>
                </a:solidFill>
                <a:latin typeface="Arial" charset="0"/>
              </a:rPr>
              <a:t>Blood pressure is measured with a sphygmomanometer.</a:t>
            </a:r>
          </a:p>
        </p:txBody>
      </p:sp>
      <p:pic>
        <p:nvPicPr>
          <p:cNvPr id="28675" name="Picture 3" descr="fig11_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1905000"/>
            <a:ext cx="3303588" cy="4457700"/>
          </a:xfrm>
          <a:prstGeom prst="rect">
            <a:avLst/>
          </a:prstGeom>
          <a:noFill/>
        </p:spPr>
      </p:pic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04800" y="4495800"/>
            <a:ext cx="4572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/>
              <a:t>For a young, healthy heart:</a:t>
            </a:r>
          </a:p>
          <a:p>
            <a:pPr>
              <a:spcBef>
                <a:spcPct val="50000"/>
              </a:spcBef>
            </a:pPr>
            <a:r>
              <a:rPr lang="en-US" i="1" dirty="0"/>
              <a:t>Systolic</a:t>
            </a:r>
            <a:r>
              <a:rPr lang="en-US" dirty="0"/>
              <a:t> pressure = 120 mm of Hg</a:t>
            </a:r>
          </a:p>
          <a:p>
            <a:pPr>
              <a:spcBef>
                <a:spcPct val="50000"/>
              </a:spcBef>
            </a:pPr>
            <a:r>
              <a:rPr lang="en-US" i="1" dirty="0"/>
              <a:t>Diastolic</a:t>
            </a:r>
            <a:r>
              <a:rPr lang="en-US" dirty="0"/>
              <a:t> pressure = 80 mm of Hg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28600" y="2057400"/>
            <a:ext cx="48164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Pressure at the peak of the beating cycle- Systolic.</a:t>
            </a:r>
          </a:p>
          <a:p>
            <a:endParaRPr lang="en-US" dirty="0"/>
          </a:p>
          <a:p>
            <a:r>
              <a:rPr lang="en-US" dirty="0"/>
              <a:t>Pressure at the low point of the beating cycle- Diastolic. </a:t>
            </a:r>
          </a:p>
        </p:txBody>
      </p:sp>
    </p:spTree>
    <p:extLst>
      <p:ext uri="{BB962C8B-B14F-4D97-AF65-F5344CB8AC3E}">
        <p14:creationId xmlns:p14="http://schemas.microsoft.com/office/powerpoint/2010/main" val="294172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build="p"/>
      <p:bldP spid="2867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689"/>
            <a:ext cx="7772400" cy="1143000"/>
          </a:xfrm>
        </p:spPr>
        <p:txBody>
          <a:bodyPr/>
          <a:lstStyle/>
          <a:p>
            <a:r>
              <a:rPr lang="en-US" sz="3600" b="1" dirty="0">
                <a:solidFill>
                  <a:srgbClr val="000000"/>
                </a:solidFill>
                <a:latin typeface="Arial" charset="0"/>
                <a:cs typeface="Arial" charset="0"/>
              </a:rPr>
              <a:t>11.5 </a:t>
            </a:r>
            <a:r>
              <a:rPr lang="en-US" sz="3600" b="1" dirty="0">
                <a:solidFill>
                  <a:srgbClr val="009999"/>
                </a:solidFill>
                <a:latin typeface="Arial" charset="0"/>
                <a:cs typeface="Arial" charset="0"/>
              </a:rPr>
              <a:t>Pascal's Principle 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0" y="1169963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Any change in the </a:t>
            </a:r>
            <a:r>
              <a:rPr lang="en-US" dirty="0">
                <a:solidFill>
                  <a:srgbClr val="009900"/>
                </a:solidFill>
              </a:rPr>
              <a:t>pressure</a:t>
            </a:r>
            <a:r>
              <a:rPr lang="en-US" dirty="0"/>
              <a:t> applied to a completely enclosed </a:t>
            </a:r>
            <a:r>
              <a:rPr lang="en-US" dirty="0">
                <a:solidFill>
                  <a:srgbClr val="009900"/>
                </a:solidFill>
              </a:rPr>
              <a:t>fluid</a:t>
            </a:r>
            <a:r>
              <a:rPr lang="en-US" dirty="0"/>
              <a:t> is transmitted undiminished to all parts of the fluid and the enclosing walls.</a:t>
            </a:r>
          </a:p>
        </p:txBody>
      </p:sp>
      <p:pic>
        <p:nvPicPr>
          <p:cNvPr id="4" name="Picture 5" descr="nw0485-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514600"/>
            <a:ext cx="2697163" cy="2593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148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00088" y="8467"/>
            <a:ext cx="7772400" cy="829733"/>
          </a:xfrm>
        </p:spPr>
        <p:txBody>
          <a:bodyPr/>
          <a:lstStyle/>
          <a:p>
            <a:r>
              <a:rPr lang="en-US" sz="3600" b="1" dirty="0">
                <a:solidFill>
                  <a:srgbClr val="009999"/>
                </a:solidFill>
                <a:latin typeface="Arial" charset="0"/>
                <a:cs typeface="Arial" charset="0"/>
              </a:rPr>
              <a:t>Hydraulic Car Lift</a:t>
            </a:r>
          </a:p>
        </p:txBody>
      </p:sp>
      <p:pic>
        <p:nvPicPr>
          <p:cNvPr id="24581" name="Picture 5" descr="fig11_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914400"/>
            <a:ext cx="5651500" cy="2583420"/>
          </a:xfrm>
          <a:prstGeom prst="rect">
            <a:avLst/>
          </a:prstGeom>
          <a:noFill/>
        </p:spPr>
      </p:pic>
      <p:pic>
        <p:nvPicPr>
          <p:cNvPr id="24583" name="Picture 7" descr="pixe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40275" y="2881313"/>
            <a:ext cx="34925" cy="11112"/>
          </a:xfrm>
          <a:prstGeom prst="rect">
            <a:avLst/>
          </a:prstGeom>
          <a:noFill/>
        </p:spPr>
      </p:pic>
      <p:pic>
        <p:nvPicPr>
          <p:cNvPr id="24584" name="Picture 8" descr="pixe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92675" y="2881313"/>
            <a:ext cx="34925" cy="11112"/>
          </a:xfrm>
          <a:prstGeom prst="rect">
            <a:avLst/>
          </a:prstGeom>
          <a:noFill/>
        </p:spPr>
      </p:pic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3900488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2458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483786"/>
              </p:ext>
            </p:extLst>
          </p:nvPr>
        </p:nvGraphicFramePr>
        <p:xfrm>
          <a:off x="5838825" y="5334000"/>
          <a:ext cx="2825750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7" name="Equation" r:id="rId5" imgW="710891" imgH="431613" progId="Equation.3">
                  <p:embed/>
                </p:oleObj>
              </mc:Choice>
              <mc:Fallback>
                <p:oleObj name="Equation" r:id="rId5" imgW="710891" imgH="431613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8825" y="5334000"/>
                        <a:ext cx="2825750" cy="115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559760"/>
              </p:ext>
            </p:extLst>
          </p:nvPr>
        </p:nvGraphicFramePr>
        <p:xfrm>
          <a:off x="3825081" y="4267200"/>
          <a:ext cx="2170112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8" name="Equation" r:id="rId7" imgW="545863" imgH="431613" progId="Equation.3">
                  <p:embed/>
                </p:oleObj>
              </mc:Choice>
              <mc:Fallback>
                <p:oleObj name="Equation" r:id="rId7" imgW="545863" imgH="431613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081" y="4267200"/>
                        <a:ext cx="2170112" cy="115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0600" y="3581400"/>
            <a:ext cx="3113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Pascal’s principle says: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794919" y="3581400"/>
                <a:ext cx="189071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4919" y="3581400"/>
                <a:ext cx="1890712" cy="523220"/>
              </a:xfrm>
              <a:prstGeom prst="rect">
                <a:avLst/>
              </a:prstGeom>
              <a:blipFill rotWithShape="1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423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0000"/>
                </a:solidFill>
                <a:latin typeface="Arial" charset="0"/>
                <a:cs typeface="Arial" charset="0"/>
              </a:rPr>
              <a:t>11.7 </a:t>
            </a:r>
            <a:r>
              <a:rPr lang="en-US" sz="3600" b="1" dirty="0">
                <a:solidFill>
                  <a:srgbClr val="009999"/>
                </a:solidFill>
                <a:latin typeface="Arial" charset="0"/>
                <a:cs typeface="Arial" charset="0"/>
              </a:rPr>
              <a:t>Archimedes' Principle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914400" y="1981200"/>
            <a:ext cx="7086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Any </a:t>
            </a:r>
            <a:r>
              <a:rPr lang="en-US" dirty="0">
                <a:solidFill>
                  <a:srgbClr val="009900"/>
                </a:solidFill>
              </a:rPr>
              <a:t>fluid</a:t>
            </a:r>
            <a:r>
              <a:rPr lang="en-US" dirty="0"/>
              <a:t> applies a buoyant </a:t>
            </a:r>
            <a:r>
              <a:rPr lang="en-US" dirty="0">
                <a:solidFill>
                  <a:srgbClr val="009900"/>
                </a:solidFill>
              </a:rPr>
              <a:t>force</a:t>
            </a:r>
            <a:r>
              <a:rPr lang="en-US" dirty="0"/>
              <a:t> to an object that is partially or completely immersed in it; the magnitude of the buoyant force equals the </a:t>
            </a:r>
            <a:r>
              <a:rPr lang="en-US" dirty="0">
                <a:solidFill>
                  <a:srgbClr val="009900"/>
                </a:solidFill>
              </a:rPr>
              <a:t>weight</a:t>
            </a:r>
            <a:r>
              <a:rPr lang="en-US" dirty="0"/>
              <a:t> of the fluid that the object displaces: </a:t>
            </a:r>
          </a:p>
        </p:txBody>
      </p:sp>
      <p:pic>
        <p:nvPicPr>
          <p:cNvPr id="15367" name="Picture 7" descr="eqe11_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962400"/>
            <a:ext cx="5943600" cy="1911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1335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r>
              <a:rPr lang="en-US" sz="4000" dirty="0"/>
              <a:t>Demonstrating Archimedes’ Principle</a:t>
            </a:r>
          </a:p>
        </p:txBody>
      </p:sp>
      <p:pic>
        <p:nvPicPr>
          <p:cNvPr id="30722" name="Picture 2" descr="http://physics.weber.edu/carroll/archimedes/images/buoyancy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989666"/>
            <a:ext cx="457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057400"/>
            <a:ext cx="2409825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579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3600" b="1" dirty="0">
                <a:solidFill>
                  <a:srgbClr val="009999"/>
                </a:solidFill>
                <a:latin typeface="Arial" charset="0"/>
              </a:rPr>
              <a:t>Floating Object</a:t>
            </a:r>
          </a:p>
        </p:txBody>
      </p:sp>
      <p:pic>
        <p:nvPicPr>
          <p:cNvPr id="18437" name="Picture 5" descr="fig11_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580" y="1371600"/>
            <a:ext cx="5108575" cy="2446338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588324" y="4334933"/>
            <a:ext cx="80350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9999"/>
                </a:solidFill>
                <a:latin typeface="Arial" charset="0"/>
              </a:rPr>
              <a:t>Buoyant Force = Object’s Weight = Weight of the displaced fluid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3476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solidFill>
                  <a:srgbClr val="009999"/>
                </a:solidFill>
                <a:latin typeface="Arial" charset="0"/>
                <a:cs typeface="Arial" charset="0"/>
              </a:rPr>
              <a:t>Derivation  </a:t>
            </a:r>
          </a:p>
        </p:txBody>
      </p:sp>
      <p:pic>
        <p:nvPicPr>
          <p:cNvPr id="23555" name="Picture 3" descr="fig11_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1524000"/>
            <a:ext cx="1577975" cy="3108325"/>
          </a:xfrm>
          <a:prstGeom prst="rect">
            <a:avLst/>
          </a:prstGeom>
          <a:noFill/>
        </p:spPr>
      </p:pic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81000" y="3200400"/>
            <a:ext cx="6477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The </a:t>
            </a:r>
            <a:r>
              <a:rPr lang="en-US" dirty="0">
                <a:solidFill>
                  <a:srgbClr val="009900"/>
                </a:solidFill>
                <a:cs typeface="Times New Roman" pitchFamily="18" charset="0"/>
              </a:rPr>
              <a:t>fluid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applies a downward </a:t>
            </a:r>
            <a:r>
              <a:rPr lang="en-US" dirty="0">
                <a:solidFill>
                  <a:srgbClr val="009900"/>
                </a:solidFill>
                <a:cs typeface="Times New Roman" pitchFamily="18" charset="0"/>
              </a:rPr>
              <a:t>force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baseline="-30000" dirty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A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to the top face of the submerged cylinder and an upward force 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baseline="-30000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A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to the bottom face.</a:t>
            </a:r>
            <a:endParaRPr lang="en-US" dirty="0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990600" y="2057400"/>
            <a:ext cx="5257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Consider a cylinder of height </a:t>
            </a:r>
            <a:r>
              <a:rPr lang="en-US" i="1" dirty="0"/>
              <a:t>h</a:t>
            </a:r>
            <a:r>
              <a:rPr lang="en-US" dirty="0"/>
              <a:t> is being held under the surface of a liquid.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3562" name="Object 10"/>
          <p:cNvGraphicFramePr>
            <a:graphicFrameLocks noChangeAspect="1"/>
          </p:cNvGraphicFramePr>
          <p:nvPr/>
        </p:nvGraphicFramePr>
        <p:xfrm>
          <a:off x="3200400" y="5638800"/>
          <a:ext cx="2590800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8" name="Equation" r:id="rId4" imgW="761669" imgH="215806" progId="Equation.3">
                  <p:embed/>
                </p:oleObj>
              </mc:Choice>
              <mc:Fallback>
                <p:oleObj name="Equation" r:id="rId4" imgW="761669" imgH="215806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638800"/>
                        <a:ext cx="2590800" cy="744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4800600"/>
            <a:ext cx="874395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3339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E1029"/>
                </a:solidFill>
                <a:latin typeface="Arial" charset="0"/>
                <a:cs typeface="Arial" charset="0"/>
              </a:rPr>
              <a:t>Density</a:t>
            </a:r>
          </a:p>
        </p:txBody>
      </p:sp>
      <p:pic>
        <p:nvPicPr>
          <p:cNvPr id="7173" name="Picture 5" descr="math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3124200"/>
            <a:ext cx="1600200" cy="877888"/>
          </a:xfrm>
          <a:prstGeom prst="rect">
            <a:avLst/>
          </a:prstGeom>
          <a:noFill/>
        </p:spPr>
      </p:pic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990600" y="1828800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The density or mass density, </a:t>
            </a:r>
            <a:r>
              <a:rPr lang="en-US" i="1" dirty="0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r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 is the mass 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m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of a substance divided by its volume 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V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:</a:t>
            </a:r>
            <a:endParaRPr lang="en-US" dirty="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685800" y="4495800"/>
            <a:ext cx="6248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dirty="0"/>
              <a:t>SI Unit of Mass Density:</a:t>
            </a:r>
            <a:r>
              <a:rPr lang="en-US" dirty="0"/>
              <a:t> kg/m</a:t>
            </a:r>
            <a:r>
              <a:rPr lang="en-US" baseline="30000" dirty="0"/>
              <a:t>3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	                Density is a scalar.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uild="p"/>
      <p:bldP spid="71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4876800" cy="1143000"/>
          </a:xfrm>
        </p:spPr>
        <p:txBody>
          <a:bodyPr/>
          <a:lstStyle/>
          <a:p>
            <a:pPr algn="l"/>
            <a:r>
              <a:rPr lang="en-US" sz="2800" dirty="0"/>
              <a:t>Densities of common substances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219200"/>
          <a:ext cx="3505200" cy="4705024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dirty="0">
                          <a:latin typeface="inherit"/>
                        </a:rPr>
                        <a:t>Substance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709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Mass Density </a:t>
                      </a:r>
                      <a:r>
                        <a:rPr lang="el-GR" sz="1600" b="0" i="1" dirty="0">
                          <a:latin typeface="inherit"/>
                        </a:rPr>
                        <a:t>ρ</a:t>
                      </a:r>
                      <a:r>
                        <a:rPr lang="el-GR" sz="1600" b="0" dirty="0">
                          <a:latin typeface="inherit"/>
                        </a:rPr>
                        <a:t> (</a:t>
                      </a:r>
                      <a:r>
                        <a:rPr lang="en-US" sz="1600" b="0" dirty="0">
                          <a:latin typeface="inherit"/>
                        </a:rPr>
                        <a:t>kg/m</a:t>
                      </a:r>
                      <a:r>
                        <a:rPr lang="en-US" sz="1600" b="0" baseline="30000" dirty="0">
                          <a:latin typeface="inherit"/>
                        </a:rPr>
                        <a:t>3</a:t>
                      </a:r>
                      <a:r>
                        <a:rPr lang="en-US" sz="1600" b="0" dirty="0">
                          <a:latin typeface="inherit"/>
                        </a:rPr>
                        <a:t>)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9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1" dirty="0">
                          <a:latin typeface="inherit"/>
                        </a:rPr>
                        <a:t>Solids</a:t>
                      </a:r>
                      <a:endParaRPr lang="en-US" sz="1600" b="0" dirty="0">
                        <a:latin typeface="inherit"/>
                      </a:endParaRP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09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 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9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dirty="0">
                          <a:latin typeface="inherit"/>
                        </a:rPr>
                        <a:t>Aluminum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2700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Brass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8470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Concrete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2200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Copper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8890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Diamond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3520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Gold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19 300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dirty="0">
                          <a:latin typeface="inherit"/>
                        </a:rPr>
                        <a:t>Ice (0</a:t>
                      </a:r>
                      <a:r>
                        <a:rPr lang="en-US" sz="1600" b="0" baseline="30000" dirty="0">
                          <a:latin typeface="inherit"/>
                        </a:rPr>
                        <a:t>0</a:t>
                      </a:r>
                      <a:r>
                        <a:rPr lang="en-US" sz="1600" b="0" dirty="0">
                          <a:latin typeface="inherit"/>
                        </a:rPr>
                        <a:t>C)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917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Iron (steel)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7860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Lead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11 300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Quartz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2660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Silver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10 500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Wood (yellow pine)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550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0" y="762000"/>
          <a:ext cx="3429000" cy="5186936"/>
        </p:xfrm>
        <a:graphic>
          <a:graphicData uri="http://schemas.openxmlformats.org/drawingml/2006/table">
            <a:tbl>
              <a:tblPr/>
              <a:tblGrid>
                <a:gridCol w="171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dirty="0">
                          <a:latin typeface="inherit"/>
                        </a:rPr>
                        <a:t>Substance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Mass Density </a:t>
                      </a:r>
                      <a:r>
                        <a:rPr lang="el-GR" sz="1600" b="0" i="1" dirty="0">
                          <a:latin typeface="inherit"/>
                        </a:rPr>
                        <a:t>ρ</a:t>
                      </a:r>
                      <a:r>
                        <a:rPr lang="el-GR" sz="1600" b="0" dirty="0">
                          <a:latin typeface="inherit"/>
                        </a:rPr>
                        <a:t> (</a:t>
                      </a:r>
                      <a:r>
                        <a:rPr lang="en-US" sz="1600" b="0" dirty="0">
                          <a:latin typeface="inherit"/>
                        </a:rPr>
                        <a:t>kg/m</a:t>
                      </a:r>
                      <a:r>
                        <a:rPr lang="en-US" sz="1600" b="0" baseline="30000" dirty="0">
                          <a:latin typeface="inherit"/>
                        </a:rPr>
                        <a:t>3</a:t>
                      </a:r>
                      <a:r>
                        <a:rPr lang="en-US" sz="1600" b="0" dirty="0">
                          <a:latin typeface="inherit"/>
                        </a:rPr>
                        <a:t>)</a:t>
                      </a:r>
                      <a:br>
                        <a:rPr lang="en-US" sz="1600" b="0" dirty="0">
                          <a:latin typeface="inherit"/>
                        </a:rPr>
                      </a:br>
                      <a:endParaRPr lang="en-US" sz="1600" b="0" dirty="0">
                        <a:latin typeface="inherit"/>
                      </a:endParaRP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61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dirty="0">
                          <a:latin typeface="inherit"/>
                        </a:rPr>
                        <a:t>Liquids</a:t>
                      </a:r>
                      <a:endParaRPr lang="en-US" sz="1600" b="0" dirty="0">
                        <a:latin typeface="inherit"/>
                      </a:endParaRPr>
                    </a:p>
                    <a:p>
                      <a:pPr algn="l" fontAlgn="ctr"/>
                      <a:r>
                        <a:rPr lang="en-US" sz="1600" b="0" dirty="0">
                          <a:latin typeface="inherit"/>
                        </a:rPr>
                        <a:t>Blood (whole, 37</a:t>
                      </a:r>
                      <a:r>
                        <a:rPr lang="en-US" sz="1600" b="0" baseline="30000" dirty="0">
                          <a:latin typeface="inherit"/>
                        </a:rPr>
                        <a:t>0</a:t>
                      </a:r>
                      <a:r>
                        <a:rPr lang="en-US" sz="1600" b="0" dirty="0">
                          <a:latin typeface="inherit"/>
                        </a:rPr>
                        <a:t>C)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1060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Ethyl alcohol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>
                          <a:latin typeface="inherit"/>
                        </a:rPr>
                        <a:t>806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Mercury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>
                          <a:latin typeface="inherit"/>
                        </a:rPr>
                        <a:t>13 600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Oil (hydraulic)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>
                          <a:latin typeface="inherit"/>
                        </a:rPr>
                        <a:t>800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dirty="0">
                          <a:latin typeface="inherit"/>
                        </a:rPr>
                        <a:t>Water (4</a:t>
                      </a:r>
                      <a:r>
                        <a:rPr lang="en-US" sz="1600" b="0" baseline="30000" dirty="0">
                          <a:latin typeface="inherit"/>
                        </a:rPr>
                        <a:t>0</a:t>
                      </a:r>
                      <a:r>
                        <a:rPr lang="en-US" sz="1600" b="0" dirty="0">
                          <a:latin typeface="inherit"/>
                        </a:rPr>
                        <a:t>C)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600" b="0" dirty="0">
                          <a:latin typeface="inherit"/>
                        </a:rPr>
                        <a:t>1000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1" dirty="0">
                          <a:latin typeface="inherit"/>
                        </a:rPr>
                        <a:t>Gases</a:t>
                      </a:r>
                      <a:endParaRPr lang="en-US" sz="1600" b="0" dirty="0">
                        <a:latin typeface="inherit"/>
                      </a:endParaRP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>
                          <a:latin typeface="inherit"/>
                        </a:rPr>
                        <a:t> 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dirty="0">
                          <a:latin typeface="inherit"/>
                        </a:rPr>
                        <a:t>Air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>
                          <a:latin typeface="inherit"/>
                        </a:rPr>
                        <a:t>1.29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Carbon dioxide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>
                          <a:latin typeface="inherit"/>
                        </a:rPr>
                        <a:t>1.98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Helium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>
                          <a:latin typeface="inherit"/>
                        </a:rPr>
                        <a:t>0.179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Hydrogen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>
                          <a:latin typeface="inherit"/>
                        </a:rPr>
                        <a:t>0.0899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Nitrogen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>
                          <a:latin typeface="inherit"/>
                        </a:rPr>
                        <a:t>1.25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Oxygen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1.43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7" y="-76200"/>
            <a:ext cx="7772400" cy="1143000"/>
          </a:xfrm>
        </p:spPr>
        <p:txBody>
          <a:bodyPr/>
          <a:lstStyle/>
          <a:p>
            <a:r>
              <a:rPr lang="en-US" dirty="0"/>
              <a:t>Why Ice Floats on Water?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33400" y="3810000"/>
            <a:ext cx="844328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Arial" charset="0"/>
              </a:rPr>
              <a:t>Ice is less dense than water, hence it floats in water. </a:t>
            </a:r>
            <a:r>
              <a:rPr lang="en-US" dirty="0"/>
              <a:t>(</a:t>
            </a:r>
            <a:r>
              <a:rPr lang="en-US" dirty="0">
                <a:hlinkClick r:id="rId3"/>
              </a:rPr>
              <a:t>Video</a:t>
            </a:r>
            <a:r>
              <a:rPr lang="en-US" dirty="0"/>
              <a:t>)</a:t>
            </a:r>
            <a:endParaRPr lang="en-US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dirty="0">
                <a:latin typeface="Arial" charset="0"/>
              </a:rPr>
              <a:t>Ice has a hexagonal structure, with each molecule bonding to four others, hence less dense than liquid water. 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Arial" charset="0"/>
              </a:rPr>
              <a:t>When water freezes, it needs more empty space, hence it expands, which is an unusual property (pros: living things under frozen lakes &amp; cons: pipe bursting during winter).</a:t>
            </a:r>
            <a:endParaRPr lang="en-US" dirty="0"/>
          </a:p>
        </p:txBody>
      </p:sp>
      <p:pic>
        <p:nvPicPr>
          <p:cNvPr id="29700" name="Picture 4" descr="http://www.its.caltech.edu/~atomic/snowcrystals/ice/iceIh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26567"/>
            <a:ext cx="2499680" cy="2351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4153"/>
            <a:ext cx="5715000" cy="2476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sz="4000" b="1" dirty="0">
                <a:solidFill>
                  <a:srgbClr val="009999"/>
                </a:solidFill>
                <a:latin typeface="Arial" charset="0"/>
                <a:cs typeface="Arial" charset="0"/>
              </a:rPr>
              <a:t>Unusual Expansion of Water</a:t>
            </a:r>
          </a:p>
        </p:txBody>
      </p:sp>
      <p:pic>
        <p:nvPicPr>
          <p:cNvPr id="33797" name="Picture 5" descr="fig12_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838200"/>
            <a:ext cx="3371850" cy="3006725"/>
          </a:xfrm>
          <a:prstGeom prst="rect">
            <a:avLst/>
          </a:prstGeom>
          <a:noFill/>
        </p:spPr>
      </p:pic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0" y="38862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Most substances contract upon cooling. But, water expands while cooling from 4 </a:t>
            </a:r>
            <a:r>
              <a:rPr lang="en-US" baseline="30000" dirty="0">
                <a:cs typeface="Times New Roman" pitchFamily="18" charset="0"/>
              </a:rPr>
              <a:t>0</a:t>
            </a:r>
            <a:r>
              <a:rPr lang="en-US" dirty="0">
                <a:cs typeface="Times New Roman" pitchFamily="18" charset="0"/>
              </a:rPr>
              <a:t>C</a:t>
            </a:r>
            <a:r>
              <a:rPr lang="en-US" dirty="0"/>
              <a:t> until it freezes. </a:t>
            </a:r>
          </a:p>
        </p:txBody>
      </p:sp>
      <p:pic>
        <p:nvPicPr>
          <p:cNvPr id="35846" name="Picture 6" descr="graph of volume versus temperature of wa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914400"/>
            <a:ext cx="3785371" cy="2971800"/>
          </a:xfrm>
          <a:prstGeom prst="rect">
            <a:avLst/>
          </a:prstGeom>
          <a:noFill/>
        </p:spPr>
      </p:pic>
      <p:pic>
        <p:nvPicPr>
          <p:cNvPr id="3584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4724400"/>
            <a:ext cx="22479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9" name="Picture 9" descr="temperatures of ice and water on a frozen lak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62500" y="4505325"/>
            <a:ext cx="4381500" cy="2352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294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856" y="0"/>
            <a:ext cx="7772400" cy="1143000"/>
          </a:xfrm>
        </p:spPr>
        <p:txBody>
          <a:bodyPr/>
          <a:lstStyle/>
          <a:p>
            <a:r>
              <a:rPr lang="en-US" b="1" dirty="0">
                <a:solidFill>
                  <a:srgbClr val="009999"/>
                </a:solidFill>
                <a:latin typeface="Arial" charset="0"/>
                <a:cs typeface="Arial" charset="0"/>
              </a:rPr>
              <a:t>Pressure</a:t>
            </a:r>
          </a:p>
        </p:txBody>
      </p:sp>
      <p:pic>
        <p:nvPicPr>
          <p:cNvPr id="15365" name="Picture 5" descr="math0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373769"/>
            <a:ext cx="2068513" cy="1233488"/>
          </a:xfrm>
          <a:prstGeom prst="rect">
            <a:avLst/>
          </a:prstGeom>
          <a:noFill/>
        </p:spPr>
      </p:pic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571500" y="1316087"/>
            <a:ext cx="8001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The pressure </a:t>
            </a:r>
            <a:r>
              <a:rPr lang="en-US" i="1" dirty="0"/>
              <a:t>P</a:t>
            </a:r>
            <a:r>
              <a:rPr lang="en-US" dirty="0"/>
              <a:t> exerted by a fluid is defined as the magnitude </a:t>
            </a:r>
            <a:r>
              <a:rPr lang="en-US" i="1" dirty="0"/>
              <a:t>F</a:t>
            </a:r>
            <a:r>
              <a:rPr lang="en-US" dirty="0"/>
              <a:t> of the force acting perpendicular to a surface divided by the area </a:t>
            </a:r>
            <a:r>
              <a:rPr lang="en-US" i="1" dirty="0"/>
              <a:t>A</a:t>
            </a:r>
            <a:r>
              <a:rPr lang="en-US" dirty="0"/>
              <a:t> over which the force acts: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95300" y="5472800"/>
            <a:ext cx="8077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The SI </a:t>
            </a:r>
            <a:r>
              <a:rPr lang="en-US" dirty="0">
                <a:solidFill>
                  <a:srgbClr val="009900"/>
                </a:solidFill>
              </a:rPr>
              <a:t>unit</a:t>
            </a:r>
            <a:r>
              <a:rPr lang="en-US" dirty="0"/>
              <a:t> for </a:t>
            </a:r>
            <a:r>
              <a:rPr lang="en-US" dirty="0">
                <a:solidFill>
                  <a:srgbClr val="009900"/>
                </a:solidFill>
              </a:rPr>
              <a:t>pressure: </a:t>
            </a:r>
            <a:r>
              <a:rPr lang="en-US" dirty="0"/>
              <a:t>newton/meter</a:t>
            </a:r>
            <a:r>
              <a:rPr lang="en-US" baseline="30000" dirty="0"/>
              <a:t>2</a:t>
            </a:r>
            <a:r>
              <a:rPr lang="en-US" dirty="0"/>
              <a:t> = (N/m</a:t>
            </a:r>
            <a:r>
              <a:rPr lang="en-US" baseline="30000" dirty="0"/>
              <a:t>2</a:t>
            </a:r>
            <a:r>
              <a:rPr lang="en-US" dirty="0"/>
              <a:t>) = </a:t>
            </a:r>
            <a:r>
              <a:rPr lang="en-US" dirty="0" err="1"/>
              <a:t>pascal</a:t>
            </a:r>
            <a:r>
              <a:rPr lang="en-US" dirty="0"/>
              <a:t> (Pa). </a:t>
            </a:r>
          </a:p>
          <a:p>
            <a:pPr>
              <a:spcBef>
                <a:spcPct val="50000"/>
              </a:spcBef>
            </a:pPr>
            <a:r>
              <a:rPr lang="en-US" dirty="0"/>
              <a:t>Pressure is a scalar.</a:t>
            </a:r>
          </a:p>
        </p:txBody>
      </p:sp>
      <p:pic>
        <p:nvPicPr>
          <p:cNvPr id="6" name="Picture 6" descr="fig11_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2326943"/>
            <a:ext cx="2514600" cy="2887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build="p"/>
      <p:bldP spid="153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28600" y="304800"/>
            <a:ext cx="8229600" cy="1143000"/>
          </a:xfrm>
        </p:spPr>
        <p:txBody>
          <a:bodyPr/>
          <a:lstStyle/>
          <a:p>
            <a:r>
              <a:rPr lang="en-US" sz="3600" b="1">
                <a:solidFill>
                  <a:srgbClr val="009999"/>
                </a:solidFill>
                <a:latin typeface="Arial" charset="0"/>
                <a:cs typeface="Arial" charset="0"/>
              </a:rPr>
              <a:t>Pressure and Depth in a Static Fluid</a:t>
            </a:r>
          </a:p>
        </p:txBody>
      </p:sp>
      <p:pic>
        <p:nvPicPr>
          <p:cNvPr id="25606" name="Picture 6" descr="fig11_0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1981200"/>
            <a:ext cx="3160713" cy="3048000"/>
          </a:xfrm>
          <a:noFill/>
          <a:ln/>
        </p:spPr>
      </p:pic>
      <p:pic>
        <p:nvPicPr>
          <p:cNvPr id="25609" name="Picture 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495800" y="2362200"/>
            <a:ext cx="3038475" cy="495300"/>
          </a:xfrm>
          <a:noFill/>
          <a:ln/>
        </p:spPr>
      </p:pic>
      <p:graphicFrame>
        <p:nvGraphicFramePr>
          <p:cNvPr id="25611" name="Object 1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029200" y="4800600"/>
          <a:ext cx="214312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1" name="Bitmap Image" r:id="rId5" imgW="1838095" imgH="476316" progId="PBrush">
                  <p:embed/>
                </p:oleObj>
              </mc:Choice>
              <mc:Fallback>
                <p:oleObj name="Bitmap Image" r:id="rId5" imgW="1838095" imgH="476316" progId="PBrush">
                  <p:embed/>
                  <p:pic>
                    <p:nvPicPr>
                      <p:cNvPr id="0" name="Picture 6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800600"/>
                        <a:ext cx="2143125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5715000" y="3200400"/>
            <a:ext cx="1268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/>
              <a:t>m = </a:t>
            </a:r>
            <a:r>
              <a:rPr lang="en-US" i="1" dirty="0" err="1">
                <a:latin typeface="Symbol" pitchFamily="18" charset="2"/>
              </a:rPr>
              <a:t>r</a:t>
            </a:r>
            <a:r>
              <a:rPr lang="en-US" i="1" dirty="0" err="1"/>
              <a:t>Ah</a:t>
            </a:r>
            <a:endParaRPr lang="en-US" i="1" dirty="0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4572000" y="4038600"/>
            <a:ext cx="247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/>
              <a:t>P</a:t>
            </a:r>
            <a:r>
              <a:rPr lang="en-US" baseline="-30000" dirty="0"/>
              <a:t>2</a:t>
            </a:r>
            <a:r>
              <a:rPr lang="en-US" i="1" dirty="0"/>
              <a:t>A = P</a:t>
            </a:r>
            <a:r>
              <a:rPr lang="en-US" baseline="-30000" dirty="0"/>
              <a:t>1</a:t>
            </a:r>
            <a:r>
              <a:rPr lang="en-US" i="1" dirty="0"/>
              <a:t>A</a:t>
            </a:r>
            <a:r>
              <a:rPr lang="en-US" dirty="0"/>
              <a:t> + </a:t>
            </a:r>
            <a:r>
              <a:rPr lang="en-US" i="1" dirty="0" err="1">
                <a:latin typeface="Symbol" pitchFamily="18" charset="2"/>
              </a:rPr>
              <a:t>r</a:t>
            </a:r>
            <a:r>
              <a:rPr lang="en-US" i="1" dirty="0" err="1"/>
              <a:t>Ahg</a:t>
            </a:r>
            <a:endParaRPr lang="en-US" i="1" dirty="0"/>
          </a:p>
        </p:txBody>
      </p:sp>
      <p:graphicFrame>
        <p:nvGraphicFramePr>
          <p:cNvPr id="25615" name="Object 15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5105400" y="5334000"/>
          <a:ext cx="21844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2" name="Equation" r:id="rId7" imgW="888614" imgH="215806" progId="Equation.3">
                  <p:embed/>
                </p:oleObj>
              </mc:Choice>
              <mc:Fallback>
                <p:oleObj name="Equation" r:id="rId7" imgW="888614" imgH="215806" progId="Equation.3">
                  <p:embed/>
                  <p:pic>
                    <p:nvPicPr>
                      <p:cNvPr id="0" name="Picture 7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334000"/>
                        <a:ext cx="2184400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617" name="Object 17"/>
          <p:cNvGraphicFramePr>
            <a:graphicFrameLocks noChangeAspect="1"/>
          </p:cNvGraphicFramePr>
          <p:nvPr/>
        </p:nvGraphicFramePr>
        <p:xfrm>
          <a:off x="5334000" y="6096000"/>
          <a:ext cx="1562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3" name="Equation" r:id="rId9" imgW="647419" imgH="203112" progId="Equation.3">
                  <p:embed/>
                </p:oleObj>
              </mc:Choice>
              <mc:Fallback>
                <p:oleObj name="Equation" r:id="rId9" imgW="647419" imgH="203112" progId="Equation.3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6096000"/>
                        <a:ext cx="15621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3" grpId="0" build="p"/>
      <p:bldP spid="2561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 dirty="0">
                <a:solidFill>
                  <a:srgbClr val="009999"/>
                </a:solidFill>
                <a:latin typeface="Arial" charset="0"/>
              </a:rPr>
              <a:t>Pressure Gauges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6200" y="1447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Pressure gauges are used to measure pressures.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016000"/>
            <a:ext cx="2819400" cy="543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758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solidFill>
                  <a:srgbClr val="009999"/>
                </a:solidFill>
                <a:latin typeface="Arial" charset="0"/>
              </a:rPr>
              <a:t>Gauge Pressure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10600" cy="4114800"/>
          </a:xfrm>
        </p:spPr>
        <p:txBody>
          <a:bodyPr/>
          <a:lstStyle/>
          <a:p>
            <a:r>
              <a:rPr lang="en-US" dirty="0"/>
              <a:t>Gauge pressure is the pressure measured by a pressure gauge.</a:t>
            </a:r>
          </a:p>
          <a:p>
            <a:r>
              <a:rPr lang="en-US" dirty="0"/>
              <a:t>It is the difference between the absolute pressure and atmospheric pressure.</a:t>
            </a:r>
          </a:p>
          <a:p>
            <a:pPr>
              <a:buFontTx/>
              <a:buNone/>
            </a:pPr>
            <a:r>
              <a:rPr lang="en-US" dirty="0"/>
              <a:t>		Gauge pressure = </a:t>
            </a:r>
          </a:p>
          <a:p>
            <a:pPr lvl="1">
              <a:buFontTx/>
              <a:buNone/>
            </a:pPr>
            <a:r>
              <a:rPr lang="en-US" dirty="0"/>
              <a:t>			Absolute pressure - atmospheric pressure</a:t>
            </a:r>
          </a:p>
        </p:txBody>
      </p:sp>
    </p:spTree>
    <p:extLst>
      <p:ext uri="{BB962C8B-B14F-4D97-AF65-F5344CB8AC3E}">
        <p14:creationId xmlns:p14="http://schemas.microsoft.com/office/powerpoint/2010/main" val="208423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5099</TotalTime>
  <Words>664</Words>
  <Application>Microsoft Macintosh PowerPoint</Application>
  <PresentationFormat>On-screen Show (4:3)</PresentationFormat>
  <Paragraphs>121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Calibri</vt:lpstr>
      <vt:lpstr>Cambria Math</vt:lpstr>
      <vt:lpstr>inherit</vt:lpstr>
      <vt:lpstr>Symbol</vt:lpstr>
      <vt:lpstr>Times New Roman</vt:lpstr>
      <vt:lpstr>Default Design</vt:lpstr>
      <vt:lpstr>Bitmap Image</vt:lpstr>
      <vt:lpstr>Equation</vt:lpstr>
      <vt:lpstr>Equation.3</vt:lpstr>
      <vt:lpstr>Chapter 11 Fluid Statics</vt:lpstr>
      <vt:lpstr>Density</vt:lpstr>
      <vt:lpstr>Densities of common substances</vt:lpstr>
      <vt:lpstr>Why Ice Floats on Water?</vt:lpstr>
      <vt:lpstr>Unusual Expansion of Water</vt:lpstr>
      <vt:lpstr>Pressure</vt:lpstr>
      <vt:lpstr>Pressure and Depth in a Static Fluid</vt:lpstr>
      <vt:lpstr>Pressure Gauges</vt:lpstr>
      <vt:lpstr>Gauge Pressure</vt:lpstr>
      <vt:lpstr>Mercury Barometer</vt:lpstr>
      <vt:lpstr>Blood pressure is measured with a sphygmomanometer.</vt:lpstr>
      <vt:lpstr>11.5 Pascal's Principle </vt:lpstr>
      <vt:lpstr>Hydraulic Car Lift</vt:lpstr>
      <vt:lpstr>11.7 Archimedes' Principle</vt:lpstr>
      <vt:lpstr>Demonstrating Archimedes’ Principle</vt:lpstr>
      <vt:lpstr>Floating Object</vt:lpstr>
      <vt:lpstr>Derivation  </vt:lpstr>
    </vt:vector>
  </TitlesOfParts>
  <Company>Winthrop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H A P T E R   11 Fluids</dc:title>
  <dc:creator>visitor</dc:creator>
  <cp:lastModifiedBy>Maheswaranathan, Ponn</cp:lastModifiedBy>
  <cp:revision>40</cp:revision>
  <dcterms:created xsi:type="dcterms:W3CDTF">2003-11-03T16:36:10Z</dcterms:created>
  <dcterms:modified xsi:type="dcterms:W3CDTF">2020-11-02T15:37:18Z</dcterms:modified>
</cp:coreProperties>
</file>